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1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3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9469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57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32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21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57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9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6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4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7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2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8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3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DF5DC-A257-45F2-BAA5-4693277AEE1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C59798-4BC9-48C4-A5E1-DF78D085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7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701" y="411219"/>
            <a:ext cx="2153256" cy="21752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First Language Acquisition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23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4133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We could think of the child as having the biological capacity to cope with</a:t>
            </a:r>
          </a:p>
          <a:p>
            <a:r>
              <a:rPr lang="en-US" dirty="0">
                <a:latin typeface="TimesNewRomanPS"/>
              </a:rPr>
              <a:t>distinguishing certain aspects of linguistic ‘input’ at different stages during</a:t>
            </a:r>
          </a:p>
          <a:p>
            <a:r>
              <a:rPr lang="en-US" dirty="0">
                <a:latin typeface="TimesNewRomanPS"/>
              </a:rPr>
              <a:t>the early years of life. At one month, for example, an infant is capable of</a:t>
            </a:r>
          </a:p>
          <a:p>
            <a:r>
              <a:rPr lang="en-US" dirty="0">
                <a:latin typeface="TimesNewRomanPS"/>
              </a:rPr>
              <a:t>distinguishing between sounds such as [</a:t>
            </a:r>
            <a:r>
              <a:rPr lang="en-US" dirty="0" err="1">
                <a:latin typeface="TimesNewRomanPS"/>
              </a:rPr>
              <a:t>ba</a:t>
            </a:r>
            <a:r>
              <a:rPr lang="en-US" dirty="0">
                <a:latin typeface="TimesNewRomanPS"/>
              </a:rPr>
              <a:t>] and [pa]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83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What this acquisition</a:t>
            </a:r>
          </a:p>
          <a:p>
            <a:r>
              <a:rPr lang="en-US" dirty="0">
                <a:latin typeface="TimesNewRomanPS"/>
              </a:rPr>
              <a:t>capacity then requires is a sufficiently constant type of ‘input’ from which the</a:t>
            </a:r>
          </a:p>
          <a:p>
            <a:r>
              <a:rPr lang="en-US" dirty="0">
                <a:latin typeface="TimesNewRomanPS"/>
              </a:rPr>
              <a:t>basis of the regularities in a particular language can be worked out. In this</a:t>
            </a:r>
          </a:p>
          <a:p>
            <a:r>
              <a:rPr lang="en-US" dirty="0">
                <a:latin typeface="TimesNewRomanPS"/>
              </a:rPr>
              <a:t>view, young children are seen as actively acquiring the language by identifying</a:t>
            </a:r>
          </a:p>
          <a:p>
            <a:r>
              <a:rPr lang="en-US" dirty="0">
                <a:latin typeface="TimesNewRomanPS"/>
              </a:rPr>
              <a:t>the regularities in what is heard and then applying those regularities in what</a:t>
            </a:r>
          </a:p>
          <a:p>
            <a:r>
              <a:rPr lang="en-US" dirty="0">
                <a:latin typeface="TimesNewRomanPS"/>
              </a:rPr>
              <a:t>they say.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64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Caregiver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normal circumstances, human infants are certainly helped in their language</a:t>
            </a:r>
          </a:p>
          <a:p>
            <a:r>
              <a:rPr lang="en-US" dirty="0"/>
              <a:t>acquisition by the typical behavior of older children and adults in the</a:t>
            </a:r>
          </a:p>
          <a:p>
            <a:r>
              <a:rPr lang="en-US" dirty="0"/>
              <a:t>home environment. Adults such as mom, dad and the grandparents tend not to</a:t>
            </a:r>
          </a:p>
          <a:p>
            <a:r>
              <a:rPr lang="en-US" dirty="0"/>
              <a:t>address the little creature before them as if they are involved in normal </a:t>
            </a:r>
            <a:r>
              <a:rPr lang="en-US" dirty="0" smtClean="0"/>
              <a:t>adult to-</a:t>
            </a:r>
            <a:endParaRPr lang="en-US" dirty="0"/>
          </a:p>
          <a:p>
            <a:r>
              <a:rPr lang="en-US" dirty="0"/>
              <a:t>adult conversation.</a:t>
            </a:r>
          </a:p>
        </p:txBody>
      </p:sp>
    </p:spTree>
    <p:extLst>
      <p:ext uri="{BB962C8B-B14F-4D97-AF65-F5344CB8AC3E}">
        <p14:creationId xmlns:p14="http://schemas.microsoft.com/office/powerpoint/2010/main" val="3548271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There is not much of this: </a:t>
            </a:r>
            <a:r>
              <a:rPr lang="en-US" i="1" dirty="0">
                <a:latin typeface="TimesNewRomanPS-Italic"/>
              </a:rPr>
              <a:t>Well, John Junior, shall we</a:t>
            </a:r>
          </a:p>
          <a:p>
            <a:r>
              <a:rPr lang="en-US" i="1" dirty="0">
                <a:latin typeface="TimesNewRomanPS-Italic"/>
              </a:rPr>
              <a:t>invest in blue chip industrials, or would grain futures offer better short-term</a:t>
            </a:r>
          </a:p>
          <a:p>
            <a:r>
              <a:rPr lang="en-US" i="1" dirty="0">
                <a:latin typeface="TimesNewRomanPS-Italic"/>
              </a:rPr>
              <a:t>prospects? </a:t>
            </a:r>
            <a:r>
              <a:rPr lang="en-US" dirty="0">
                <a:latin typeface="TimesNewRomanPS"/>
              </a:rPr>
              <a:t>However, there does seem to be a lot of this: </a:t>
            </a:r>
            <a:r>
              <a:rPr lang="en-US" i="1" dirty="0">
                <a:latin typeface="TimesNewRomanPS-Italic"/>
              </a:rPr>
              <a:t>Oh, goody, now Daddy</a:t>
            </a:r>
          </a:p>
          <a:p>
            <a:r>
              <a:rPr lang="en-US" i="1" dirty="0">
                <a:latin typeface="TimesNewRomanPS-Italic"/>
              </a:rPr>
              <a:t>push </a:t>
            </a:r>
            <a:r>
              <a:rPr lang="en-US" i="1" dirty="0" err="1">
                <a:latin typeface="TimesNewRomanPS-Italic"/>
              </a:rPr>
              <a:t>choo</a:t>
            </a:r>
            <a:r>
              <a:rPr lang="en-US" i="1" dirty="0">
                <a:latin typeface="TimesNewRomanPS-Italic"/>
              </a:rPr>
              <a:t> </a:t>
            </a:r>
            <a:r>
              <a:rPr lang="en-US" i="1" dirty="0" err="1">
                <a:latin typeface="TimesNewRomanPS-Italic"/>
              </a:rPr>
              <a:t>choo</a:t>
            </a:r>
            <a:r>
              <a:rPr lang="en-US" i="1" dirty="0">
                <a:latin typeface="TimesNewRomanPS-Italic"/>
              </a:rPr>
              <a:t>? </a:t>
            </a:r>
            <a:r>
              <a:rPr lang="en-US" dirty="0">
                <a:latin typeface="TimesNewRomanPS"/>
              </a:rPr>
              <a:t>The characteristically simplified speech style adopted by someone</a:t>
            </a:r>
          </a:p>
          <a:p>
            <a:r>
              <a:rPr lang="en-US" dirty="0">
                <a:latin typeface="TimesNewRomanPS"/>
              </a:rPr>
              <a:t>who spends a lot of time interacting with a young child is called </a:t>
            </a:r>
            <a:r>
              <a:rPr lang="en-US" b="1" dirty="0">
                <a:latin typeface="TimesNewRomanPS-Bold"/>
              </a:rPr>
              <a:t>caregiver</a:t>
            </a:r>
          </a:p>
          <a:p>
            <a:r>
              <a:rPr lang="en-US" b="1" dirty="0">
                <a:latin typeface="TimesNewRomanPS-Bold"/>
              </a:rPr>
              <a:t>speech</a:t>
            </a:r>
            <a:r>
              <a:rPr lang="en-US" dirty="0">
                <a:latin typeface="TimesNewRomanP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13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183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Salient features of this type of speech (also called ‘</a:t>
            </a:r>
            <a:r>
              <a:rPr lang="en-US" dirty="0" err="1">
                <a:latin typeface="TimesNewRomanPS"/>
              </a:rPr>
              <a:t>motherese</a:t>
            </a:r>
            <a:r>
              <a:rPr lang="en-US" dirty="0">
                <a:latin typeface="TimesNewRomanPS"/>
              </a:rPr>
              <a:t>’ or ‘</a:t>
            </a:r>
            <a:r>
              <a:rPr lang="en-US" dirty="0" smtClean="0">
                <a:latin typeface="TimesNewRomanPS"/>
              </a:rPr>
              <a:t>child directed</a:t>
            </a:r>
            <a:endParaRPr lang="en-US" dirty="0">
              <a:latin typeface="TimesNewRomanPS"/>
            </a:endParaRPr>
          </a:p>
          <a:p>
            <a:r>
              <a:rPr lang="en-US" dirty="0">
                <a:latin typeface="TimesNewRomanPS"/>
              </a:rPr>
              <a:t>speech’) are the frequent use of questions, often using exaggerated</a:t>
            </a:r>
          </a:p>
          <a:p>
            <a:r>
              <a:rPr lang="en-US" dirty="0">
                <a:latin typeface="TimesNewRomanPS"/>
              </a:rPr>
              <a:t>intonation, extra loudness and a slower tempo with longer pauses. In the </a:t>
            </a:r>
            <a:r>
              <a:rPr lang="en-US" dirty="0" err="1" smtClean="0">
                <a:latin typeface="TimesNewRomanPS"/>
              </a:rPr>
              <a:t>early</a:t>
            </a:r>
            <a:r>
              <a:rPr lang="en-US" dirty="0" err="1"/>
              <a:t>stages</a:t>
            </a:r>
            <a:r>
              <a:rPr lang="en-US" dirty="0"/>
              <a:t>, this type of speech also incorporates a lot of forms associated with ‘</a:t>
            </a:r>
            <a:r>
              <a:rPr lang="en-US" dirty="0" err="1"/>
              <a:t>babytalk</a:t>
            </a:r>
            <a:r>
              <a:rPr lang="en-US" dirty="0"/>
              <a:t>’.</a:t>
            </a:r>
          </a:p>
          <a:p>
            <a:r>
              <a:rPr lang="en-US" dirty="0"/>
              <a:t>These are either simplified words (</a:t>
            </a:r>
            <a:r>
              <a:rPr lang="en-US" i="1" dirty="0"/>
              <a:t>tummy</a:t>
            </a:r>
            <a:r>
              <a:rPr lang="en-US" dirty="0"/>
              <a:t>, </a:t>
            </a:r>
            <a:r>
              <a:rPr lang="en-US" i="1" dirty="0"/>
              <a:t>nana</a:t>
            </a:r>
            <a:r>
              <a:rPr lang="en-US" dirty="0"/>
              <a:t>) or alternative forms,</a:t>
            </a:r>
          </a:p>
          <a:p>
            <a:r>
              <a:rPr lang="en-US" dirty="0"/>
              <a:t>with repeated simple sounds and syllables, for things in the child’s environment</a:t>
            </a:r>
          </a:p>
          <a:p>
            <a:r>
              <a:rPr lang="en-US" dirty="0"/>
              <a:t>(</a:t>
            </a:r>
            <a:r>
              <a:rPr lang="en-US" i="1" dirty="0" err="1"/>
              <a:t>choo-choo</a:t>
            </a:r>
            <a:r>
              <a:rPr lang="en-US" dirty="0"/>
              <a:t>, </a:t>
            </a:r>
            <a:r>
              <a:rPr lang="en-US" i="1" dirty="0"/>
              <a:t>poo-poo</a:t>
            </a:r>
            <a:r>
              <a:rPr lang="en-US" dirty="0"/>
              <a:t>, </a:t>
            </a:r>
            <a:r>
              <a:rPr lang="en-US" i="1" dirty="0"/>
              <a:t>pee-pee</a:t>
            </a:r>
            <a:r>
              <a:rPr lang="en-US" dirty="0"/>
              <a:t>, </a:t>
            </a:r>
            <a:r>
              <a:rPr lang="en-US" i="1" dirty="0" err="1"/>
              <a:t>wawa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80439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NRPSExpert"/>
              </a:rPr>
              <a:t>mother</a:t>
            </a:r>
            <a:r>
              <a:rPr lang="en-US" dirty="0" smtClean="0">
                <a:latin typeface="TimesNewRomanPS"/>
              </a:rPr>
              <a:t>: </a:t>
            </a:r>
            <a:r>
              <a:rPr lang="en-US" dirty="0">
                <a:latin typeface="TimesNewRomanPS"/>
              </a:rPr>
              <a:t>Look!</a:t>
            </a:r>
          </a:p>
          <a:p>
            <a:r>
              <a:rPr lang="en-US" dirty="0" smtClean="0">
                <a:latin typeface="TimesNRPSExpert"/>
              </a:rPr>
              <a:t>child</a:t>
            </a:r>
            <a:r>
              <a:rPr lang="en-US" dirty="0" smtClean="0">
                <a:latin typeface="TimesNewRomanPS"/>
              </a:rPr>
              <a:t>: </a:t>
            </a:r>
            <a:r>
              <a:rPr lang="en-US" dirty="0">
                <a:latin typeface="TimesNewRomanPS"/>
              </a:rPr>
              <a:t>(touches pictures)</a:t>
            </a:r>
          </a:p>
          <a:p>
            <a:r>
              <a:rPr lang="en-US" dirty="0" smtClean="0">
                <a:latin typeface="TimesNRPSExpert"/>
              </a:rPr>
              <a:t>mother</a:t>
            </a:r>
            <a:r>
              <a:rPr lang="en-US" dirty="0" smtClean="0">
                <a:latin typeface="TimesNewRomanPS"/>
              </a:rPr>
              <a:t>: </a:t>
            </a:r>
            <a:r>
              <a:rPr lang="en-US" dirty="0">
                <a:latin typeface="TimesNewRomanPS"/>
              </a:rPr>
              <a:t>What are those?</a:t>
            </a:r>
          </a:p>
          <a:p>
            <a:r>
              <a:rPr lang="en-US" dirty="0" smtClean="0">
                <a:latin typeface="TimesNRPSExpert"/>
              </a:rPr>
              <a:t>child</a:t>
            </a:r>
            <a:r>
              <a:rPr lang="en-US" dirty="0" smtClean="0">
                <a:latin typeface="TimesNewRomanPS"/>
              </a:rPr>
              <a:t>: </a:t>
            </a:r>
            <a:r>
              <a:rPr lang="en-US" dirty="0">
                <a:latin typeface="TimesNewRomanPS"/>
              </a:rPr>
              <a:t>(vocalizes a babble string and smiles)</a:t>
            </a:r>
          </a:p>
          <a:p>
            <a:r>
              <a:rPr lang="en-US" dirty="0" smtClean="0">
                <a:latin typeface="TimesNRPSExpert"/>
              </a:rPr>
              <a:t>mother</a:t>
            </a:r>
            <a:r>
              <a:rPr lang="en-US" dirty="0" smtClean="0">
                <a:latin typeface="TimesNewRomanPS"/>
              </a:rPr>
              <a:t>: </a:t>
            </a:r>
            <a:r>
              <a:rPr lang="en-US" dirty="0">
                <a:latin typeface="TimesNewRomanPS"/>
              </a:rPr>
              <a:t>Yes, there are rabbits.</a:t>
            </a:r>
          </a:p>
          <a:p>
            <a:r>
              <a:rPr lang="en-US" dirty="0" smtClean="0">
                <a:latin typeface="TimesNRPSExpert"/>
              </a:rPr>
              <a:t>child</a:t>
            </a:r>
            <a:r>
              <a:rPr lang="en-US" dirty="0" smtClean="0">
                <a:latin typeface="TimesNewRomanPS"/>
              </a:rPr>
              <a:t>: </a:t>
            </a:r>
            <a:r>
              <a:rPr lang="en-US" dirty="0">
                <a:latin typeface="TimesNewRomanPS"/>
              </a:rPr>
              <a:t>(vocalizes, smiles looks up at mother)</a:t>
            </a:r>
          </a:p>
          <a:p>
            <a:r>
              <a:rPr lang="en-US" dirty="0" smtClean="0">
                <a:latin typeface="TimesNRPSExpert"/>
              </a:rPr>
              <a:t>mother</a:t>
            </a:r>
            <a:r>
              <a:rPr lang="en-US" dirty="0" smtClean="0">
                <a:latin typeface="TimesNewRomanPS"/>
              </a:rPr>
              <a:t>: </a:t>
            </a:r>
            <a:r>
              <a:rPr lang="en-US" dirty="0">
                <a:latin typeface="TimesNewRomanPS"/>
              </a:rPr>
              <a:t>(laughs) Yes, rabbit.</a:t>
            </a:r>
          </a:p>
          <a:p>
            <a:r>
              <a:rPr lang="en-US" dirty="0" smtClean="0">
                <a:latin typeface="TimesNRPSExpert"/>
              </a:rPr>
              <a:t>child</a:t>
            </a:r>
            <a:r>
              <a:rPr lang="en-US" dirty="0" smtClean="0">
                <a:latin typeface="TimesNewRomanPS"/>
              </a:rPr>
              <a:t>: </a:t>
            </a:r>
            <a:r>
              <a:rPr lang="en-US" dirty="0">
                <a:latin typeface="TimesNewRomanPS"/>
              </a:rPr>
              <a:t>(vocalizes, smiles)</a:t>
            </a:r>
          </a:p>
          <a:p>
            <a:r>
              <a:rPr lang="en-US" dirty="0" smtClean="0">
                <a:latin typeface="TimesNRPSExpert"/>
              </a:rPr>
              <a:t>mother</a:t>
            </a:r>
            <a:r>
              <a:rPr lang="en-US" dirty="0" smtClean="0">
                <a:latin typeface="TimesNewRomanPS"/>
              </a:rPr>
              <a:t>: </a:t>
            </a:r>
            <a:r>
              <a:rPr lang="en-US" dirty="0">
                <a:latin typeface="TimesNewRomanPS"/>
              </a:rPr>
              <a:t>Yes. (laughs)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53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Caregiver speech is also characterized by simple sentence structures and a lot</a:t>
            </a:r>
          </a:p>
          <a:p>
            <a:r>
              <a:rPr lang="en-US" dirty="0">
                <a:latin typeface="TimesNewRomanPS"/>
              </a:rPr>
              <a:t>of repetition. If the child is indeed in the process of working out a system of</a:t>
            </a:r>
          </a:p>
          <a:p>
            <a:r>
              <a:rPr lang="en-US" dirty="0">
                <a:latin typeface="TimesNewRomanPS"/>
              </a:rPr>
              <a:t>putting sounds and words together, then these simplified models produced by</a:t>
            </a:r>
          </a:p>
          <a:p>
            <a:r>
              <a:rPr lang="en-US" dirty="0">
                <a:latin typeface="TimesNewRomanPS"/>
              </a:rPr>
              <a:t>the interacting adult may serve as good clues to the basic structural organization</a:t>
            </a:r>
          </a:p>
          <a:p>
            <a:r>
              <a:rPr lang="en-US" dirty="0">
                <a:latin typeface="TimesNewRomanPS"/>
              </a:rPr>
              <a:t>involved.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2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Cooing and babbling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earliest use of speech-like sounds has been described as </a:t>
            </a:r>
            <a:r>
              <a:rPr lang="en-US" b="1" dirty="0"/>
              <a:t>cooing</a:t>
            </a:r>
            <a:r>
              <a:rPr lang="en-US" dirty="0"/>
              <a:t>. During</a:t>
            </a:r>
          </a:p>
          <a:p>
            <a:r>
              <a:rPr lang="en-US" dirty="0"/>
              <a:t>the first few months of life, the child gradually becomes capable of producing</a:t>
            </a:r>
          </a:p>
          <a:p>
            <a:r>
              <a:rPr lang="en-US" dirty="0"/>
              <a:t>sequences of vowel-like sounds, particularly high vowels similar to [</a:t>
            </a:r>
            <a:r>
              <a:rPr lang="en-US" dirty="0" err="1"/>
              <a:t>i</a:t>
            </a:r>
            <a:r>
              <a:rPr lang="en-US" dirty="0"/>
              <a:t>] and [u].</a:t>
            </a:r>
          </a:p>
          <a:p>
            <a:r>
              <a:rPr lang="en-US" dirty="0"/>
              <a:t>By four months of age, the developing ability to bring the back of the tongue</a:t>
            </a:r>
          </a:p>
          <a:p>
            <a:r>
              <a:rPr lang="en-US" dirty="0"/>
              <a:t>into regular contact with the back of the palate allows the infant to create sounds</a:t>
            </a:r>
          </a:p>
          <a:p>
            <a:r>
              <a:rPr lang="en-US" dirty="0"/>
              <a:t>similar to the velar consonants [k] and [g], hence the common description as</a:t>
            </a:r>
          </a:p>
          <a:p>
            <a:r>
              <a:rPr lang="en-US" dirty="0"/>
              <a:t>‘cooing’ or ‘</a:t>
            </a:r>
            <a:r>
              <a:rPr lang="en-US" dirty="0" err="1"/>
              <a:t>gooing</a:t>
            </a:r>
            <a:r>
              <a:rPr lang="en-US" dirty="0"/>
              <a:t>’ for this type of production. Speech perception studies have</a:t>
            </a:r>
          </a:p>
          <a:p>
            <a:r>
              <a:rPr lang="en-US" dirty="0"/>
              <a:t>shown that by the time they are five months old, babies can already hear the</a:t>
            </a:r>
          </a:p>
          <a:p>
            <a:r>
              <a:rPr lang="en-US" dirty="0"/>
              <a:t>difference between the vowels [</a:t>
            </a:r>
            <a:r>
              <a:rPr lang="en-US" dirty="0" err="1"/>
              <a:t>i</a:t>
            </a:r>
            <a:r>
              <a:rPr lang="en-US" dirty="0"/>
              <a:t>] and [a] and discriminate between syllables</a:t>
            </a:r>
          </a:p>
          <a:p>
            <a:r>
              <a:rPr lang="en-US" dirty="0"/>
              <a:t>like [</a:t>
            </a:r>
            <a:r>
              <a:rPr lang="en-US" dirty="0" err="1"/>
              <a:t>ba</a:t>
            </a:r>
            <a:r>
              <a:rPr lang="en-US" dirty="0"/>
              <a:t>] and [</a:t>
            </a:r>
            <a:r>
              <a:rPr lang="en-US" dirty="0" err="1"/>
              <a:t>ga</a:t>
            </a:r>
            <a:r>
              <a:rPr lang="en-US" dirty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216522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one-word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Between twelve and eighteen months, children begin to produce a variety of</a:t>
            </a:r>
          </a:p>
          <a:p>
            <a:r>
              <a:rPr lang="en-US" dirty="0"/>
              <a:t>recognizable single-unit utterances. This period, traditionally called the </a:t>
            </a:r>
            <a:r>
              <a:rPr lang="en-US" b="1" dirty="0" smtClean="0"/>
              <a:t>one-word</a:t>
            </a:r>
            <a:endParaRPr lang="en-US" b="1" dirty="0"/>
          </a:p>
          <a:p>
            <a:r>
              <a:rPr lang="en-US" b="1" dirty="0"/>
              <a:t>stage</a:t>
            </a:r>
            <a:r>
              <a:rPr lang="en-US" dirty="0"/>
              <a:t>, is characterized by speech in which single terms are uttered for</a:t>
            </a:r>
          </a:p>
          <a:p>
            <a:r>
              <a:rPr lang="en-US" dirty="0"/>
              <a:t>everyday objects such as ‘milk’, ‘cookie’, ‘cat’, ‘cup’ and ‘spoon’ (usually</a:t>
            </a:r>
          </a:p>
          <a:p>
            <a:r>
              <a:rPr lang="en-US" dirty="0"/>
              <a:t>pronounced [pun]). Other forms such as [s ´ ] may occur in circumstances that</a:t>
            </a:r>
          </a:p>
          <a:p>
            <a:r>
              <a:rPr lang="en-US" dirty="0"/>
              <a:t>suggest the child is producing a version of </a:t>
            </a:r>
            <a:r>
              <a:rPr lang="en-US" i="1" dirty="0"/>
              <a:t>What’s that</a:t>
            </a:r>
            <a:r>
              <a:rPr lang="en-US" dirty="0"/>
              <a:t>, so the label ‘one-word’</a:t>
            </a:r>
          </a:p>
          <a:p>
            <a:r>
              <a:rPr lang="en-US" dirty="0"/>
              <a:t>for this stage may be misleading and a term such as ‘single-unit’ would be</a:t>
            </a:r>
          </a:p>
          <a:p>
            <a:r>
              <a:rPr lang="en-US" dirty="0"/>
              <a:t>more accurate. We sometimes use the term </a:t>
            </a:r>
            <a:r>
              <a:rPr lang="en-US" b="1" dirty="0"/>
              <a:t>holophrastic </a:t>
            </a:r>
            <a:r>
              <a:rPr lang="en-US" dirty="0"/>
              <a:t>(meaning a single</a:t>
            </a:r>
          </a:p>
          <a:p>
            <a:r>
              <a:rPr lang="en-US" dirty="0"/>
              <a:t>form functioning as a phrase or sentence) to describe an utterance that could be</a:t>
            </a:r>
          </a:p>
          <a:p>
            <a:r>
              <a:rPr lang="en-US" dirty="0"/>
              <a:t>analyzed as a word, a phrase, or a sentence</a:t>
            </a:r>
          </a:p>
        </p:txBody>
      </p:sp>
    </p:spTree>
    <p:extLst>
      <p:ext uri="{BB962C8B-B14F-4D97-AF65-F5344CB8AC3E}">
        <p14:creationId xmlns:p14="http://schemas.microsoft.com/office/powerpoint/2010/main" val="321170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two-word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Depending on what we count as an occurrence of two distinct words used</a:t>
            </a:r>
          </a:p>
          <a:p>
            <a:r>
              <a:rPr lang="en-US" dirty="0"/>
              <a:t>together, the </a:t>
            </a:r>
            <a:r>
              <a:rPr lang="en-US" b="1" dirty="0"/>
              <a:t>two-word stage </a:t>
            </a:r>
            <a:r>
              <a:rPr lang="en-US" dirty="0"/>
              <a:t>can begin around eighteen to twenty months, as</a:t>
            </a:r>
          </a:p>
          <a:p>
            <a:r>
              <a:rPr lang="en-US" dirty="0"/>
              <a:t>the child’s vocabulary moves beyond fifty words. By the time the child is two</a:t>
            </a:r>
          </a:p>
          <a:p>
            <a:r>
              <a:rPr lang="en-US" dirty="0"/>
              <a:t>years old, a variety of combinations, similar to </a:t>
            </a:r>
            <a:r>
              <a:rPr lang="en-US" i="1" dirty="0"/>
              <a:t>baby chair</a:t>
            </a:r>
            <a:r>
              <a:rPr lang="en-US" dirty="0"/>
              <a:t>, </a:t>
            </a:r>
            <a:r>
              <a:rPr lang="en-US" i="1" dirty="0"/>
              <a:t>mommy eat</a:t>
            </a:r>
            <a:r>
              <a:rPr lang="en-US" dirty="0"/>
              <a:t>, </a:t>
            </a:r>
            <a:r>
              <a:rPr lang="en-US" i="1" dirty="0"/>
              <a:t>cat bad</a:t>
            </a:r>
            <a:r>
              <a:rPr lang="en-US" dirty="0"/>
              <a:t>,</a:t>
            </a:r>
          </a:p>
          <a:p>
            <a:r>
              <a:rPr lang="en-US" dirty="0"/>
              <a:t>will usually have appeared. The adult interpretation of such combinations is,</a:t>
            </a:r>
          </a:p>
          <a:p>
            <a:r>
              <a:rPr lang="en-US" dirty="0"/>
              <a:t>of course, very much tied to the context of their utterance. The phrase </a:t>
            </a:r>
            <a:r>
              <a:rPr lang="en-US" i="1" dirty="0"/>
              <a:t>baby</a:t>
            </a:r>
          </a:p>
          <a:p>
            <a:r>
              <a:rPr lang="en-US" i="1" dirty="0"/>
              <a:t>chair </a:t>
            </a:r>
            <a:r>
              <a:rPr lang="en-US" dirty="0"/>
              <a:t>may be taken as an expression of possession (= this is baby’s chair), or</a:t>
            </a:r>
          </a:p>
          <a:p>
            <a:r>
              <a:rPr lang="en-US" dirty="0"/>
              <a:t>as a request (= put baby in chair), or as a statement (= baby is in the chair),</a:t>
            </a:r>
          </a:p>
          <a:p>
            <a:r>
              <a:rPr lang="en-US" dirty="0"/>
              <a:t>depending on different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408832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Telegraphic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Between two and two-and-a-half years old, the child begins producing a large</a:t>
            </a:r>
          </a:p>
          <a:p>
            <a:r>
              <a:rPr lang="en-US" dirty="0"/>
              <a:t>number of utterances that could be classified as ‘multiple-word’ speech. The</a:t>
            </a:r>
          </a:p>
          <a:p>
            <a:r>
              <a:rPr lang="en-US" dirty="0"/>
              <a:t>salient feature of these utterances ceases to be the number of words, but the</a:t>
            </a:r>
          </a:p>
          <a:p>
            <a:r>
              <a:rPr lang="en-US" dirty="0"/>
              <a:t>variation in word-forms that begins to appear. Before we investigate this development,</a:t>
            </a:r>
          </a:p>
          <a:p>
            <a:r>
              <a:rPr lang="en-US" dirty="0"/>
              <a:t>we should note a stage that is described as </a:t>
            </a:r>
            <a:r>
              <a:rPr lang="en-US" b="1" dirty="0"/>
              <a:t>telegraphic speech</a:t>
            </a:r>
            <a:r>
              <a:rPr lang="en-US" dirty="0"/>
              <a:t>. This</a:t>
            </a:r>
          </a:p>
          <a:p>
            <a:r>
              <a:rPr lang="en-US" dirty="0"/>
              <a:t>is characterized by strings of words (lexical morphemes) in phrases or sentences</a:t>
            </a:r>
          </a:p>
          <a:p>
            <a:r>
              <a:rPr lang="en-US" dirty="0"/>
              <a:t>such as </a:t>
            </a:r>
            <a:r>
              <a:rPr lang="en-US" i="1" dirty="0"/>
              <a:t>this shoe all wet</a:t>
            </a:r>
            <a:r>
              <a:rPr lang="en-US" dirty="0"/>
              <a:t>, </a:t>
            </a:r>
            <a:r>
              <a:rPr lang="en-US" i="1" dirty="0"/>
              <a:t>cat drink milk </a:t>
            </a:r>
            <a:r>
              <a:rPr lang="en-US" dirty="0"/>
              <a:t>and </a:t>
            </a:r>
            <a:r>
              <a:rPr lang="en-US" i="1" dirty="0"/>
              <a:t>daddy go bye-bye</a:t>
            </a:r>
            <a:r>
              <a:rPr lang="en-US" dirty="0"/>
              <a:t>. The child</a:t>
            </a:r>
          </a:p>
          <a:p>
            <a:r>
              <a:rPr lang="en-US" dirty="0"/>
              <a:t>has clearly developed some sentence-building capacity by this stage and can</a:t>
            </a:r>
          </a:p>
          <a:p>
            <a:r>
              <a:rPr lang="en-US" dirty="0"/>
              <a:t>get the word order correct</a:t>
            </a:r>
          </a:p>
        </p:txBody>
      </p:sp>
    </p:spTree>
    <p:extLst>
      <p:ext uri="{BB962C8B-B14F-4D97-AF65-F5344CB8AC3E}">
        <p14:creationId xmlns:p14="http://schemas.microsoft.com/office/powerpoint/2010/main" val="248127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latin typeface="TimesNewRomanPS"/>
              </a:rPr>
              <a:t>Bythe</a:t>
            </a:r>
            <a:r>
              <a:rPr lang="en-US" dirty="0">
                <a:latin typeface="TimesNewRomanPS"/>
              </a:rPr>
              <a:t> age of two-and-a-half years, the child’s vocabulary is expanding rapidly</a:t>
            </a:r>
          </a:p>
          <a:p>
            <a:r>
              <a:rPr lang="en-US" dirty="0">
                <a:latin typeface="TimesNewRomanPS"/>
              </a:rPr>
              <a:t>and the child is initiating more talk while increased physical activity includes</a:t>
            </a:r>
          </a:p>
          <a:p>
            <a:r>
              <a:rPr lang="en-US" dirty="0">
                <a:latin typeface="TimesNewRomanPS"/>
              </a:rPr>
              <a:t>running and jumping. By three, the vocabulary has grown to hundreds of words</a:t>
            </a:r>
          </a:p>
          <a:p>
            <a:r>
              <a:rPr lang="en-US" dirty="0">
                <a:latin typeface="TimesNewRomanPS"/>
              </a:rPr>
              <a:t>and pronunciation has become closer to the form of adult language. At this</a:t>
            </a:r>
          </a:p>
          <a:p>
            <a:r>
              <a:rPr lang="en-US" dirty="0">
                <a:latin typeface="TimesNewRomanPS"/>
              </a:rPr>
              <a:t>point, it is worth considering what kind of influence, if any, the adults have in</a:t>
            </a:r>
          </a:p>
          <a:p>
            <a:r>
              <a:rPr lang="en-US" dirty="0">
                <a:latin typeface="TimesNewRomanPS"/>
              </a:rPr>
              <a:t>the development of the child’s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0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During the first two or three years of development, a child requires interaction</a:t>
            </a:r>
          </a:p>
          <a:p>
            <a:r>
              <a:rPr lang="en-US" dirty="0"/>
              <a:t>with other language-users in order to bring this general language capacity into</a:t>
            </a:r>
          </a:p>
          <a:p>
            <a:r>
              <a:rPr lang="en-US" dirty="0"/>
              <a:t>operation with a particular language such as English. We have already seen, in</a:t>
            </a:r>
          </a:p>
          <a:p>
            <a:r>
              <a:rPr lang="en-US" dirty="0"/>
              <a:t>the case of Genie (chapter 13), that a child who does not hear or is not allowed to</a:t>
            </a:r>
          </a:p>
          <a:p>
            <a:r>
              <a:rPr lang="en-US" dirty="0"/>
              <a:t>use language will learn no language</a:t>
            </a:r>
            <a:r>
              <a:rPr lang="en-US" dirty="0" smtClean="0"/>
              <a:t>. We </a:t>
            </a:r>
            <a:r>
              <a:rPr lang="en-US" dirty="0"/>
              <a:t>have also identified the importance of</a:t>
            </a:r>
          </a:p>
          <a:p>
            <a:r>
              <a:rPr lang="en-US" dirty="0"/>
              <a:t>cultural transmission (chapter 2), meaning that the language a child learns is not</a:t>
            </a:r>
          </a:p>
          <a:p>
            <a:r>
              <a:rPr lang="en-US" dirty="0"/>
              <a:t>genetically inherited, but is acquired in a particular language-using environment.</a:t>
            </a:r>
          </a:p>
        </p:txBody>
      </p:sp>
    </p:spTree>
    <p:extLst>
      <p:ext uri="{BB962C8B-B14F-4D97-AF65-F5344CB8AC3E}">
        <p14:creationId xmlns:p14="http://schemas.microsoft.com/office/powerpoint/2010/main" val="31635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0" y="255183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The child must also be physically capable of sending and receiving sound</a:t>
            </a:r>
          </a:p>
          <a:p>
            <a:r>
              <a:rPr lang="en-US" dirty="0">
                <a:latin typeface="TimesNewRomanPS"/>
              </a:rPr>
              <a:t>signals in a language. All infants make ‘cooing’ and ‘babbling’ noises during</a:t>
            </a:r>
          </a:p>
          <a:p>
            <a:r>
              <a:rPr lang="en-US" dirty="0">
                <a:latin typeface="TimesNewRomanPS"/>
              </a:rPr>
              <a:t>their first year, but congenitally deaf infants stop after about six months. So, </a:t>
            </a:r>
            <a:r>
              <a:rPr lang="en-US" dirty="0" err="1" smtClean="0">
                <a:latin typeface="TimesNewRomanPS"/>
              </a:rPr>
              <a:t>in</a:t>
            </a:r>
            <a:r>
              <a:rPr lang="en-US" dirty="0" err="1"/>
              <a:t>order</a:t>
            </a:r>
            <a:r>
              <a:rPr lang="en-US" dirty="0"/>
              <a:t> to speak a language, a child must be able to hear that language being used.</a:t>
            </a:r>
          </a:p>
          <a:p>
            <a:r>
              <a:rPr lang="en-US" dirty="0"/>
              <a:t>By itself, however, hearing language sounds is not enough.</a:t>
            </a:r>
          </a:p>
        </p:txBody>
      </p:sp>
    </p:spTree>
    <p:extLst>
      <p:ext uri="{BB962C8B-B14F-4D97-AF65-F5344CB8AC3E}">
        <p14:creationId xmlns:p14="http://schemas.microsoft.com/office/powerpoint/2010/main" val="317219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Acquisition 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normal children develop language at roughly the same time, along much</a:t>
            </a:r>
          </a:p>
          <a:p>
            <a:r>
              <a:rPr lang="en-US" dirty="0"/>
              <a:t>the same schedule. Since we could say the same thing for sitting up, standing,</a:t>
            </a:r>
          </a:p>
          <a:p>
            <a:r>
              <a:rPr lang="en-US" dirty="0"/>
              <a:t>walking, using the hands and many other physical activities, it would seem</a:t>
            </a:r>
          </a:p>
          <a:p>
            <a:r>
              <a:rPr lang="en-US" dirty="0"/>
              <a:t>that the language acquisition schedule has the same basis as the biologically</a:t>
            </a:r>
          </a:p>
          <a:p>
            <a:r>
              <a:rPr lang="en-US" dirty="0"/>
              <a:t>determined development of motor skills. This biological schedule is tied very</a:t>
            </a:r>
          </a:p>
          <a:p>
            <a:r>
              <a:rPr lang="en-US" dirty="0"/>
              <a:t>much to the maturation of the infant’s brain</a:t>
            </a:r>
          </a:p>
        </p:txBody>
      </p:sp>
    </p:spTree>
    <p:extLst>
      <p:ext uri="{BB962C8B-B14F-4D97-AF65-F5344CB8AC3E}">
        <p14:creationId xmlns:p14="http://schemas.microsoft.com/office/powerpoint/2010/main" val="42751330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1364</Words>
  <Application>Microsoft Office PowerPoint</Application>
  <PresentationFormat>Widescreen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TimesNewRomanPS</vt:lpstr>
      <vt:lpstr>TimesNewRomanPS-Bold</vt:lpstr>
      <vt:lpstr>TimesNewRomanPS-Italic</vt:lpstr>
      <vt:lpstr>TimesNRPSExpert</vt:lpstr>
      <vt:lpstr>Trebuchet MS</vt:lpstr>
      <vt:lpstr>Wingdings 3</vt:lpstr>
      <vt:lpstr>Facet</vt:lpstr>
      <vt:lpstr>First Language Acquisition</vt:lpstr>
      <vt:lpstr>Cooing and babbling</vt:lpstr>
      <vt:lpstr>The one-word stage</vt:lpstr>
      <vt:lpstr>The two-word stage</vt:lpstr>
      <vt:lpstr>Telegraphic speech</vt:lpstr>
      <vt:lpstr>PowerPoint Presentation</vt:lpstr>
      <vt:lpstr>Basic Requirements</vt:lpstr>
      <vt:lpstr>PowerPoint Presentation</vt:lpstr>
      <vt:lpstr>The Acquisition Schedule </vt:lpstr>
      <vt:lpstr>PowerPoint Presentation</vt:lpstr>
      <vt:lpstr>PowerPoint Presentation</vt:lpstr>
      <vt:lpstr>Caregiver Speech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Language Acquisition</dc:title>
  <dc:creator>Maher</dc:creator>
  <cp:lastModifiedBy>Maher</cp:lastModifiedBy>
  <cp:revision>9</cp:revision>
  <dcterms:created xsi:type="dcterms:W3CDTF">2021-02-13T16:09:18Z</dcterms:created>
  <dcterms:modified xsi:type="dcterms:W3CDTF">2021-02-21T05:03:33Z</dcterms:modified>
</cp:coreProperties>
</file>